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" name="Shape 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 0"/>
          <p:cNvSpPr txBox="1"/>
          <p:nvPr/>
        </p:nvSpPr>
        <p:spPr>
          <a:xfrm>
            <a:off x="864036" y="1248012"/>
            <a:ext cx="7415929" cy="3240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300"/>
              </a:lnSpc>
              <a:defRPr sz="67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自定义 APPD 数据汇总到用户的 Tier Name 和 Tier Node</a:t>
            </a:r>
          </a:p>
        </p:txBody>
      </p:sp>
      <p:sp>
        <p:nvSpPr>
          <p:cNvPr id="94" name="Text 1"/>
          <p:cNvSpPr txBox="1"/>
          <p:nvPr/>
        </p:nvSpPr>
        <p:spPr>
          <a:xfrm>
            <a:off x="864036" y="5876925"/>
            <a:ext cx="6045201" cy="397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提升数据监控与分析能力，实现更灵活的应用性能管理。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ext 0"/>
          <p:cNvSpPr txBox="1"/>
          <p:nvPr/>
        </p:nvSpPr>
        <p:spPr>
          <a:xfrm>
            <a:off x="864036" y="1163241"/>
            <a:ext cx="4247159" cy="816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什么是 APPD？</a:t>
            </a:r>
          </a:p>
        </p:txBody>
      </p:sp>
      <p:sp>
        <p:nvSpPr>
          <p:cNvPr id="98" name="Shape 1"/>
          <p:cNvSpPr/>
          <p:nvPr/>
        </p:nvSpPr>
        <p:spPr>
          <a:xfrm>
            <a:off x="864036" y="2305050"/>
            <a:ext cx="7415929" cy="1422560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Text 2"/>
          <p:cNvSpPr txBox="1"/>
          <p:nvPr/>
        </p:nvSpPr>
        <p:spPr>
          <a:xfrm>
            <a:off x="1110853" y="2551866"/>
            <a:ext cx="622301" cy="4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定义</a:t>
            </a:r>
          </a:p>
        </p:txBody>
      </p:sp>
      <p:sp>
        <p:nvSpPr>
          <p:cNvPr id="100" name="Text 3"/>
          <p:cNvSpPr txBox="1"/>
          <p:nvPr/>
        </p:nvSpPr>
        <p:spPr>
          <a:xfrm>
            <a:off x="1110853" y="3085743"/>
            <a:ext cx="4597401" cy="397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应用性能监控工具，跟踪和分析应用性能。</a:t>
            </a:r>
          </a:p>
        </p:txBody>
      </p:sp>
      <p:sp>
        <p:nvSpPr>
          <p:cNvPr id="101" name="Shape 4"/>
          <p:cNvSpPr/>
          <p:nvPr/>
        </p:nvSpPr>
        <p:spPr>
          <a:xfrm>
            <a:off x="864036" y="3974424"/>
            <a:ext cx="7415929" cy="1422560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Text 5"/>
          <p:cNvSpPr txBox="1"/>
          <p:nvPr/>
        </p:nvSpPr>
        <p:spPr>
          <a:xfrm>
            <a:off x="1110853" y="4221241"/>
            <a:ext cx="622301" cy="4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目的</a:t>
            </a:r>
          </a:p>
        </p:txBody>
      </p:sp>
      <p:sp>
        <p:nvSpPr>
          <p:cNvPr id="103" name="Text 6"/>
          <p:cNvSpPr txBox="1"/>
          <p:nvPr/>
        </p:nvSpPr>
        <p:spPr>
          <a:xfrm>
            <a:off x="1110853" y="4755117"/>
            <a:ext cx="4597401" cy="397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实时监控应用状态，识别瓶颈，优化性能。</a:t>
            </a:r>
          </a:p>
        </p:txBody>
      </p:sp>
      <p:sp>
        <p:nvSpPr>
          <p:cNvPr id="104" name="Shape 7"/>
          <p:cNvSpPr/>
          <p:nvPr/>
        </p:nvSpPr>
        <p:spPr>
          <a:xfrm>
            <a:off x="864036" y="5643800"/>
            <a:ext cx="7415929" cy="1422560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Text 8"/>
          <p:cNvSpPr txBox="1"/>
          <p:nvPr/>
        </p:nvSpPr>
        <p:spPr>
          <a:xfrm>
            <a:off x="1110853" y="5890617"/>
            <a:ext cx="622301" cy="4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价值</a:t>
            </a:r>
          </a:p>
        </p:txBody>
      </p:sp>
      <p:sp>
        <p:nvSpPr>
          <p:cNvPr id="106" name="Text 9"/>
          <p:cNvSpPr txBox="1"/>
          <p:nvPr/>
        </p:nvSpPr>
        <p:spPr>
          <a:xfrm>
            <a:off x="1110853" y="6424493"/>
            <a:ext cx="3632201" cy="397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提高应用可靠性，优化用户体验。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Text 0"/>
          <p:cNvSpPr txBox="1"/>
          <p:nvPr/>
        </p:nvSpPr>
        <p:spPr>
          <a:xfrm>
            <a:off x="864037" y="1487209"/>
            <a:ext cx="6854925" cy="81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自定义 APPD 汇总的功能</a:t>
            </a:r>
          </a:p>
        </p:txBody>
      </p:sp>
      <p:sp>
        <p:nvSpPr>
          <p:cNvPr id="110" name="Shape 1"/>
          <p:cNvSpPr/>
          <p:nvPr/>
        </p:nvSpPr>
        <p:spPr>
          <a:xfrm>
            <a:off x="864036" y="2906672"/>
            <a:ext cx="555428" cy="55542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Text 2"/>
          <p:cNvSpPr txBox="1"/>
          <p:nvPr/>
        </p:nvSpPr>
        <p:spPr>
          <a:xfrm>
            <a:off x="1032925" y="2999183"/>
            <a:ext cx="217531" cy="37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2" name="Text 3"/>
          <p:cNvSpPr txBox="1"/>
          <p:nvPr/>
        </p:nvSpPr>
        <p:spPr>
          <a:xfrm>
            <a:off x="1666280" y="2906672"/>
            <a:ext cx="2451101" cy="4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数据汇总与可视化</a:t>
            </a:r>
          </a:p>
        </p:txBody>
      </p:sp>
      <p:sp>
        <p:nvSpPr>
          <p:cNvPr id="113" name="Text 4"/>
          <p:cNvSpPr txBox="1"/>
          <p:nvPr/>
        </p:nvSpPr>
        <p:spPr>
          <a:xfrm>
            <a:off x="1666280" y="3440548"/>
            <a:ext cx="4786387" cy="397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自定义数据汇总到 Tier Name 和 Tier Node。</a:t>
            </a:r>
          </a:p>
        </p:txBody>
      </p:sp>
      <p:sp>
        <p:nvSpPr>
          <p:cNvPr id="114" name="Shape 5"/>
          <p:cNvSpPr/>
          <p:nvPr/>
        </p:nvSpPr>
        <p:spPr>
          <a:xfrm>
            <a:off x="864036" y="4360069"/>
            <a:ext cx="555428" cy="55542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Text 6"/>
          <p:cNvSpPr txBox="1"/>
          <p:nvPr/>
        </p:nvSpPr>
        <p:spPr>
          <a:xfrm>
            <a:off x="1032925" y="4452580"/>
            <a:ext cx="217531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6" name="Text 7"/>
          <p:cNvSpPr txBox="1"/>
          <p:nvPr/>
        </p:nvSpPr>
        <p:spPr>
          <a:xfrm>
            <a:off x="1666280" y="4360069"/>
            <a:ext cx="1536701" cy="4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多维度监控</a:t>
            </a:r>
          </a:p>
        </p:txBody>
      </p:sp>
      <p:sp>
        <p:nvSpPr>
          <p:cNvPr id="117" name="Text 8"/>
          <p:cNvSpPr txBox="1"/>
          <p:nvPr/>
        </p:nvSpPr>
        <p:spPr>
          <a:xfrm>
            <a:off x="1666280" y="4893945"/>
            <a:ext cx="4597401" cy="397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支持多指标、时间范围和自定义条件分析。</a:t>
            </a:r>
          </a:p>
        </p:txBody>
      </p:sp>
      <p:sp>
        <p:nvSpPr>
          <p:cNvPr id="118" name="Shape 9"/>
          <p:cNvSpPr/>
          <p:nvPr/>
        </p:nvSpPr>
        <p:spPr>
          <a:xfrm>
            <a:off x="864036" y="5813464"/>
            <a:ext cx="555428" cy="55542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Text 10"/>
          <p:cNvSpPr txBox="1"/>
          <p:nvPr/>
        </p:nvSpPr>
        <p:spPr>
          <a:xfrm>
            <a:off x="1032925" y="5905975"/>
            <a:ext cx="217531" cy="37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0" name="Text 11"/>
          <p:cNvSpPr txBox="1"/>
          <p:nvPr/>
        </p:nvSpPr>
        <p:spPr>
          <a:xfrm>
            <a:off x="1666280" y="5813464"/>
            <a:ext cx="1231901" cy="4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用户主控</a:t>
            </a:r>
          </a:p>
        </p:txBody>
      </p:sp>
      <p:sp>
        <p:nvSpPr>
          <p:cNvPr id="121" name="Text 12"/>
          <p:cNvSpPr txBox="1"/>
          <p:nvPr/>
        </p:nvSpPr>
        <p:spPr>
          <a:xfrm>
            <a:off x="1666280" y="6347340"/>
            <a:ext cx="5080001" cy="397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用户定义监控数据，提供完全控制权和灵活性。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ext 0"/>
          <p:cNvSpPr txBox="1"/>
          <p:nvPr/>
        </p:nvSpPr>
        <p:spPr>
          <a:xfrm>
            <a:off x="864037" y="3992879"/>
            <a:ext cx="6854925" cy="81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自定义 APPD 汇总的好处</a:t>
            </a:r>
          </a:p>
        </p:txBody>
      </p:sp>
      <p:pic>
        <p:nvPicPr>
          <p:cNvPr id="12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036" y="5134688"/>
            <a:ext cx="617221" cy="61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 1"/>
          <p:cNvSpPr txBox="1"/>
          <p:nvPr/>
        </p:nvSpPr>
        <p:spPr>
          <a:xfrm>
            <a:off x="864036" y="5998726"/>
            <a:ext cx="1841501" cy="4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提高决策能力</a:t>
            </a:r>
          </a:p>
        </p:txBody>
      </p:sp>
      <p:sp>
        <p:nvSpPr>
          <p:cNvPr id="127" name="Text 2"/>
          <p:cNvSpPr txBox="1"/>
          <p:nvPr/>
        </p:nvSpPr>
        <p:spPr>
          <a:xfrm>
            <a:off x="864036" y="6532602"/>
            <a:ext cx="4053842" cy="790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实时获取 KPI，快速做出数据驱动决策。</a:t>
            </a:r>
          </a:p>
        </p:txBody>
      </p:sp>
      <p:pic>
        <p:nvPicPr>
          <p:cNvPr id="128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88160" y="5134688"/>
            <a:ext cx="617221" cy="61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 3"/>
          <p:cNvSpPr txBox="1"/>
          <p:nvPr/>
        </p:nvSpPr>
        <p:spPr>
          <a:xfrm>
            <a:off x="5288160" y="5998726"/>
            <a:ext cx="1841501" cy="4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优化用户体验</a:t>
            </a:r>
          </a:p>
        </p:txBody>
      </p:sp>
      <p:sp>
        <p:nvSpPr>
          <p:cNvPr id="130" name="Text 4"/>
          <p:cNvSpPr txBox="1"/>
          <p:nvPr/>
        </p:nvSpPr>
        <p:spPr>
          <a:xfrm>
            <a:off x="5288160" y="6532602"/>
            <a:ext cx="4053961" cy="790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监控应用性能，及时发现并解决问题。</a:t>
            </a:r>
          </a:p>
        </p:txBody>
      </p:sp>
      <p:pic>
        <p:nvPicPr>
          <p:cNvPr id="131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12404" y="5134688"/>
            <a:ext cx="617221" cy="61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 5"/>
          <p:cNvSpPr txBox="1"/>
          <p:nvPr/>
        </p:nvSpPr>
        <p:spPr>
          <a:xfrm>
            <a:off x="9712404" y="5998726"/>
            <a:ext cx="2451101" cy="4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灵活性与可扩展性</a:t>
            </a:r>
          </a:p>
        </p:txBody>
      </p:sp>
      <p:sp>
        <p:nvSpPr>
          <p:cNvPr id="133" name="Text 6"/>
          <p:cNvSpPr txBox="1"/>
          <p:nvPr/>
        </p:nvSpPr>
        <p:spPr>
          <a:xfrm>
            <a:off x="9712404" y="6532602"/>
            <a:ext cx="3873501" cy="397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适应特定需求，随时调整监控策略。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30493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ext 0"/>
          <p:cNvSpPr txBox="1"/>
          <p:nvPr/>
        </p:nvSpPr>
        <p:spPr>
          <a:xfrm>
            <a:off x="645319" y="2812613"/>
            <a:ext cx="6821141" cy="612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500"/>
              </a:lnSpc>
              <a:defRPr sz="36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在 GKE 中实现自定义 APPD 汇总</a:t>
            </a:r>
          </a:p>
        </p:txBody>
      </p:sp>
      <p:sp>
        <p:nvSpPr>
          <p:cNvPr id="137" name="Shape 1"/>
          <p:cNvSpPr/>
          <p:nvPr/>
        </p:nvSpPr>
        <p:spPr>
          <a:xfrm>
            <a:off x="7303769" y="3665458"/>
            <a:ext cx="22861" cy="4056341"/>
          </a:xfrm>
          <a:prstGeom prst="roundRect">
            <a:avLst>
              <a:gd name="adj" fmla="val 50000"/>
            </a:avLst>
          </a:prstGeom>
          <a:solidFill>
            <a:srgbClr val="47474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Shape 2"/>
          <p:cNvSpPr/>
          <p:nvPr/>
        </p:nvSpPr>
        <p:spPr>
          <a:xfrm>
            <a:off x="6485333" y="4068841"/>
            <a:ext cx="645320" cy="22861"/>
          </a:xfrm>
          <a:prstGeom prst="roundRect">
            <a:avLst>
              <a:gd name="adj" fmla="val 50000"/>
            </a:avLst>
          </a:prstGeom>
          <a:solidFill>
            <a:srgbClr val="47474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Shape 3"/>
          <p:cNvSpPr/>
          <p:nvPr/>
        </p:nvSpPr>
        <p:spPr>
          <a:xfrm>
            <a:off x="7107793" y="3872865"/>
            <a:ext cx="414815" cy="414815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Text 4"/>
          <p:cNvSpPr txBox="1"/>
          <p:nvPr/>
        </p:nvSpPr>
        <p:spPr>
          <a:xfrm>
            <a:off x="7234686" y="3941921"/>
            <a:ext cx="161027" cy="27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21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1" name="Text 5"/>
          <p:cNvSpPr txBox="1"/>
          <p:nvPr/>
        </p:nvSpPr>
        <p:spPr>
          <a:xfrm>
            <a:off x="2489636" y="3849766"/>
            <a:ext cx="3811390" cy="30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200"/>
              </a:lnSpc>
              <a:defRPr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步骤 1：定义 Tier Name 和 Tier Node</a:t>
            </a:r>
          </a:p>
        </p:txBody>
      </p:sp>
      <p:sp>
        <p:nvSpPr>
          <p:cNvPr id="142" name="Text 6"/>
          <p:cNvSpPr txBox="1"/>
          <p:nvPr/>
        </p:nvSpPr>
        <p:spPr>
          <a:xfrm>
            <a:off x="3621325" y="4248506"/>
            <a:ext cx="2679701" cy="29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300"/>
              </a:lnSpc>
              <a:defRPr sz="14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确定汇总数据的逻辑层次和节点。</a:t>
            </a:r>
          </a:p>
        </p:txBody>
      </p:sp>
      <p:sp>
        <p:nvSpPr>
          <p:cNvPr id="143" name="Shape 7"/>
          <p:cNvSpPr/>
          <p:nvPr/>
        </p:nvSpPr>
        <p:spPr>
          <a:xfrm>
            <a:off x="7499746" y="4990624"/>
            <a:ext cx="645320" cy="22861"/>
          </a:xfrm>
          <a:prstGeom prst="roundRect">
            <a:avLst>
              <a:gd name="adj" fmla="val 50000"/>
            </a:avLst>
          </a:prstGeom>
          <a:solidFill>
            <a:srgbClr val="47474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Shape 8"/>
          <p:cNvSpPr/>
          <p:nvPr/>
        </p:nvSpPr>
        <p:spPr>
          <a:xfrm>
            <a:off x="7107793" y="4794646"/>
            <a:ext cx="414815" cy="414815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Text 9"/>
          <p:cNvSpPr txBox="1"/>
          <p:nvPr/>
        </p:nvSpPr>
        <p:spPr>
          <a:xfrm>
            <a:off x="7234686" y="4863703"/>
            <a:ext cx="161027" cy="27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21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6" name="Text 10"/>
          <p:cNvSpPr txBox="1"/>
          <p:nvPr/>
        </p:nvSpPr>
        <p:spPr>
          <a:xfrm>
            <a:off x="8329373" y="4771549"/>
            <a:ext cx="2032150" cy="30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步骤 2：数据源连接</a:t>
            </a:r>
          </a:p>
        </p:txBody>
      </p:sp>
      <p:sp>
        <p:nvSpPr>
          <p:cNvPr id="147" name="Text 11"/>
          <p:cNvSpPr txBox="1"/>
          <p:nvPr/>
        </p:nvSpPr>
        <p:spPr>
          <a:xfrm>
            <a:off x="8329373" y="5170289"/>
            <a:ext cx="3331779" cy="29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应用程序向 GKE 汇总服务发送性能数据。</a:t>
            </a:r>
          </a:p>
        </p:txBody>
      </p:sp>
      <p:sp>
        <p:nvSpPr>
          <p:cNvPr id="148" name="Shape 12"/>
          <p:cNvSpPr/>
          <p:nvPr/>
        </p:nvSpPr>
        <p:spPr>
          <a:xfrm>
            <a:off x="6485333" y="5820250"/>
            <a:ext cx="645320" cy="22861"/>
          </a:xfrm>
          <a:prstGeom prst="roundRect">
            <a:avLst>
              <a:gd name="adj" fmla="val 50000"/>
            </a:avLst>
          </a:prstGeom>
          <a:solidFill>
            <a:srgbClr val="47474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Shape 13"/>
          <p:cNvSpPr/>
          <p:nvPr/>
        </p:nvSpPr>
        <p:spPr>
          <a:xfrm>
            <a:off x="7107793" y="5624274"/>
            <a:ext cx="414815" cy="414815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0" name="Text 14"/>
          <p:cNvSpPr txBox="1"/>
          <p:nvPr/>
        </p:nvSpPr>
        <p:spPr>
          <a:xfrm>
            <a:off x="7234686" y="5693331"/>
            <a:ext cx="161027" cy="27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21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1" name="Text 15"/>
          <p:cNvSpPr txBox="1"/>
          <p:nvPr/>
        </p:nvSpPr>
        <p:spPr>
          <a:xfrm>
            <a:off x="3811677" y="5601175"/>
            <a:ext cx="2489350" cy="30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200"/>
              </a:lnSpc>
              <a:defRPr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步骤 3：数据处理与存储</a:t>
            </a:r>
          </a:p>
        </p:txBody>
      </p:sp>
      <p:sp>
        <p:nvSpPr>
          <p:cNvPr id="152" name="Text 16"/>
          <p:cNvSpPr txBox="1"/>
          <p:nvPr/>
        </p:nvSpPr>
        <p:spPr>
          <a:xfrm>
            <a:off x="2435326" y="5999917"/>
            <a:ext cx="3865700" cy="29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300"/>
              </a:lnSpc>
              <a:defRPr sz="14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使用 Kubernetes 组件聚合数据，存储于数据库。</a:t>
            </a:r>
          </a:p>
        </p:txBody>
      </p:sp>
      <p:sp>
        <p:nvSpPr>
          <p:cNvPr id="153" name="Shape 17"/>
          <p:cNvSpPr/>
          <p:nvPr/>
        </p:nvSpPr>
        <p:spPr>
          <a:xfrm>
            <a:off x="7499746" y="6649997"/>
            <a:ext cx="645320" cy="22861"/>
          </a:xfrm>
          <a:prstGeom prst="roundRect">
            <a:avLst>
              <a:gd name="adj" fmla="val 50000"/>
            </a:avLst>
          </a:prstGeom>
          <a:solidFill>
            <a:srgbClr val="47474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Shape 18"/>
          <p:cNvSpPr/>
          <p:nvPr/>
        </p:nvSpPr>
        <p:spPr>
          <a:xfrm>
            <a:off x="7107793" y="6454021"/>
            <a:ext cx="414815" cy="414815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Text 19"/>
          <p:cNvSpPr txBox="1"/>
          <p:nvPr/>
        </p:nvSpPr>
        <p:spPr>
          <a:xfrm>
            <a:off x="7234686" y="6523077"/>
            <a:ext cx="161027" cy="27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21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6" name="Text 20"/>
          <p:cNvSpPr txBox="1"/>
          <p:nvPr/>
        </p:nvSpPr>
        <p:spPr>
          <a:xfrm>
            <a:off x="8329373" y="6430922"/>
            <a:ext cx="2717950" cy="30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步骤 4：数据可视化与分析</a:t>
            </a:r>
          </a:p>
        </p:txBody>
      </p:sp>
      <p:sp>
        <p:nvSpPr>
          <p:cNvPr id="157" name="Text 21"/>
          <p:cNvSpPr txBox="1"/>
          <p:nvPr/>
        </p:nvSpPr>
        <p:spPr>
          <a:xfrm>
            <a:off x="8329373" y="6829662"/>
            <a:ext cx="3233156" cy="29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提供 API 或界面，查看和分析汇总数据。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85357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ext 0"/>
          <p:cNvSpPr txBox="1"/>
          <p:nvPr/>
        </p:nvSpPr>
        <p:spPr>
          <a:xfrm>
            <a:off x="798908" y="3481506"/>
            <a:ext cx="2806701" cy="758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600"/>
              </a:lnSpc>
              <a:defRPr sz="44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示例架构图</a:t>
            </a:r>
          </a:p>
        </p:txBody>
      </p:sp>
      <p:pic>
        <p:nvPicPr>
          <p:cNvPr id="16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908" y="4537233"/>
            <a:ext cx="3258146" cy="91309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 1"/>
          <p:cNvSpPr txBox="1"/>
          <p:nvPr/>
        </p:nvSpPr>
        <p:spPr>
          <a:xfrm>
            <a:off x="1027152" y="5792747"/>
            <a:ext cx="1130301" cy="379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用户应用</a:t>
            </a:r>
          </a:p>
        </p:txBody>
      </p:sp>
      <p:sp>
        <p:nvSpPr>
          <p:cNvPr id="163" name="Text 2"/>
          <p:cNvSpPr txBox="1"/>
          <p:nvPr/>
        </p:nvSpPr>
        <p:spPr>
          <a:xfrm>
            <a:off x="1027152" y="6286381"/>
            <a:ext cx="2255826" cy="35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发送性能数据到 GKE。</a:t>
            </a:r>
          </a:p>
        </p:txBody>
      </p:sp>
      <p:pic>
        <p:nvPicPr>
          <p:cNvPr id="164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57055" y="4537233"/>
            <a:ext cx="3258145" cy="91309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ext 3"/>
          <p:cNvSpPr txBox="1"/>
          <p:nvPr/>
        </p:nvSpPr>
        <p:spPr>
          <a:xfrm>
            <a:off x="4285298" y="5792747"/>
            <a:ext cx="2356768" cy="379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GKE 数据汇总服务</a:t>
            </a:r>
          </a:p>
        </p:txBody>
      </p:sp>
      <p:sp>
        <p:nvSpPr>
          <p:cNvPr id="166" name="Text 4"/>
          <p:cNvSpPr txBox="1"/>
          <p:nvPr/>
        </p:nvSpPr>
        <p:spPr>
          <a:xfrm>
            <a:off x="4285298" y="6286381"/>
            <a:ext cx="2603501" cy="35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处理和聚合接收到的数据。</a:t>
            </a:r>
          </a:p>
        </p:txBody>
      </p:sp>
      <p:pic>
        <p:nvPicPr>
          <p:cNvPr id="167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15200" y="4537233"/>
            <a:ext cx="3258145" cy="91309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t 5"/>
          <p:cNvSpPr txBox="1"/>
          <p:nvPr/>
        </p:nvSpPr>
        <p:spPr>
          <a:xfrm>
            <a:off x="7543442" y="5792747"/>
            <a:ext cx="1130301" cy="379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数据存储</a:t>
            </a:r>
          </a:p>
        </p:txBody>
      </p:sp>
      <p:sp>
        <p:nvSpPr>
          <p:cNvPr id="169" name="Text 6"/>
          <p:cNvSpPr txBox="1"/>
          <p:nvPr/>
        </p:nvSpPr>
        <p:spPr>
          <a:xfrm>
            <a:off x="7543442" y="6286381"/>
            <a:ext cx="2801661" cy="713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使用 MongoDB 或 Cloud SQL 存储。</a:t>
            </a:r>
          </a:p>
        </p:txBody>
      </p:sp>
      <p:pic>
        <p:nvPicPr>
          <p:cNvPr id="170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73345" y="4537233"/>
            <a:ext cx="3258146" cy="91309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 7"/>
          <p:cNvSpPr txBox="1"/>
          <p:nvPr/>
        </p:nvSpPr>
        <p:spPr>
          <a:xfrm>
            <a:off x="10801587" y="5792747"/>
            <a:ext cx="2801661" cy="70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数据可视化 Dashboard</a:t>
            </a:r>
          </a:p>
        </p:txBody>
      </p:sp>
      <p:sp>
        <p:nvSpPr>
          <p:cNvPr id="172" name="Text 8"/>
          <p:cNvSpPr txBox="1"/>
          <p:nvPr/>
        </p:nvSpPr>
        <p:spPr>
          <a:xfrm>
            <a:off x="10801587" y="6643092"/>
            <a:ext cx="2801661" cy="713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展示分析结果，支持交互式查询。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 0"/>
          <p:cNvSpPr txBox="1"/>
          <p:nvPr/>
        </p:nvSpPr>
        <p:spPr>
          <a:xfrm>
            <a:off x="864036" y="2289453"/>
            <a:ext cx="2451101" cy="816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实施建议</a:t>
            </a:r>
          </a:p>
        </p:txBody>
      </p:sp>
      <p:sp>
        <p:nvSpPr>
          <p:cNvPr id="175" name="Text 1"/>
          <p:cNvSpPr txBox="1"/>
          <p:nvPr/>
        </p:nvSpPr>
        <p:spPr>
          <a:xfrm>
            <a:off x="864036" y="3678078"/>
            <a:ext cx="1231901" cy="4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技术选择</a:t>
            </a:r>
          </a:p>
        </p:txBody>
      </p:sp>
      <p:sp>
        <p:nvSpPr>
          <p:cNvPr id="176" name="Text 2"/>
          <p:cNvSpPr txBox="1"/>
          <p:nvPr/>
        </p:nvSpPr>
        <p:spPr>
          <a:xfrm>
            <a:off x="864036" y="4310657"/>
            <a:ext cx="3310665" cy="397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选择合适的 GKE 版本和配置。</a:t>
            </a:r>
          </a:p>
        </p:txBody>
      </p:sp>
      <p:sp>
        <p:nvSpPr>
          <p:cNvPr id="177" name="Text 3"/>
          <p:cNvSpPr txBox="1"/>
          <p:nvPr/>
        </p:nvSpPr>
        <p:spPr>
          <a:xfrm>
            <a:off x="864036" y="4927877"/>
            <a:ext cx="3898822" cy="79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考虑使用 Prometheus 进行指标收集。</a:t>
            </a:r>
          </a:p>
        </p:txBody>
      </p:sp>
      <p:sp>
        <p:nvSpPr>
          <p:cNvPr id="178" name="Text 4"/>
          <p:cNvSpPr txBox="1"/>
          <p:nvPr/>
        </p:nvSpPr>
        <p:spPr>
          <a:xfrm>
            <a:off x="5372694" y="3678078"/>
            <a:ext cx="1231901" cy="4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性能优化</a:t>
            </a:r>
          </a:p>
        </p:txBody>
      </p:sp>
      <p:sp>
        <p:nvSpPr>
          <p:cNvPr id="179" name="Text 5"/>
          <p:cNvSpPr txBox="1"/>
          <p:nvPr/>
        </p:nvSpPr>
        <p:spPr>
          <a:xfrm>
            <a:off x="5372694" y="4310657"/>
            <a:ext cx="3898822" cy="397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优化数据汇总算法，减少资源消耗。</a:t>
            </a:r>
          </a:p>
        </p:txBody>
      </p:sp>
      <p:sp>
        <p:nvSpPr>
          <p:cNvPr id="180" name="Text 6"/>
          <p:cNvSpPr txBox="1"/>
          <p:nvPr/>
        </p:nvSpPr>
        <p:spPr>
          <a:xfrm>
            <a:off x="5372694" y="5322927"/>
            <a:ext cx="3149601" cy="397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使用缓存技术提高查询速度。</a:t>
            </a:r>
          </a:p>
        </p:txBody>
      </p:sp>
      <p:sp>
        <p:nvSpPr>
          <p:cNvPr id="181" name="Text 7"/>
          <p:cNvSpPr txBox="1"/>
          <p:nvPr/>
        </p:nvSpPr>
        <p:spPr>
          <a:xfrm>
            <a:off x="9881354" y="3678078"/>
            <a:ext cx="927101" cy="4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安全性</a:t>
            </a:r>
          </a:p>
        </p:txBody>
      </p:sp>
      <p:sp>
        <p:nvSpPr>
          <p:cNvPr id="182" name="Text 8"/>
          <p:cNvSpPr txBox="1"/>
          <p:nvPr/>
        </p:nvSpPr>
        <p:spPr>
          <a:xfrm>
            <a:off x="9881354" y="4310657"/>
            <a:ext cx="3632201" cy="397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实施严格的访问控制和数据加密。</a:t>
            </a:r>
          </a:p>
        </p:txBody>
      </p:sp>
      <p:sp>
        <p:nvSpPr>
          <p:cNvPr id="183" name="Text 9"/>
          <p:cNvSpPr txBox="1"/>
          <p:nvPr/>
        </p:nvSpPr>
        <p:spPr>
          <a:xfrm>
            <a:off x="9881354" y="4927877"/>
            <a:ext cx="2908301" cy="397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定期进行安全审计和更新。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 0"/>
          <p:cNvSpPr txBox="1"/>
          <p:nvPr/>
        </p:nvSpPr>
        <p:spPr>
          <a:xfrm>
            <a:off x="6350437" y="1487209"/>
            <a:ext cx="1231901" cy="81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结论</a:t>
            </a:r>
          </a:p>
        </p:txBody>
      </p:sp>
      <p:sp>
        <p:nvSpPr>
          <p:cNvPr id="187" name="Shape 1"/>
          <p:cNvSpPr/>
          <p:nvPr/>
        </p:nvSpPr>
        <p:spPr>
          <a:xfrm>
            <a:off x="6350437" y="2906672"/>
            <a:ext cx="555428" cy="55542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Text 2"/>
          <p:cNvSpPr txBox="1"/>
          <p:nvPr/>
        </p:nvSpPr>
        <p:spPr>
          <a:xfrm>
            <a:off x="6519325" y="2999183"/>
            <a:ext cx="217532" cy="37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9" name="Text 3"/>
          <p:cNvSpPr txBox="1"/>
          <p:nvPr/>
        </p:nvSpPr>
        <p:spPr>
          <a:xfrm>
            <a:off x="7152679" y="2906672"/>
            <a:ext cx="927101" cy="4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灵活性</a:t>
            </a:r>
          </a:p>
        </p:txBody>
      </p:sp>
      <p:sp>
        <p:nvSpPr>
          <p:cNvPr id="190" name="Text 4"/>
          <p:cNvSpPr txBox="1"/>
          <p:nvPr/>
        </p:nvSpPr>
        <p:spPr>
          <a:xfrm>
            <a:off x="7152679" y="3440548"/>
            <a:ext cx="5134082" cy="397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自定义 APPD 数据汇总提供更灵活的性能监控。</a:t>
            </a:r>
          </a:p>
        </p:txBody>
      </p:sp>
      <p:sp>
        <p:nvSpPr>
          <p:cNvPr id="191" name="Shape 5"/>
          <p:cNvSpPr/>
          <p:nvPr/>
        </p:nvSpPr>
        <p:spPr>
          <a:xfrm>
            <a:off x="6350437" y="4360069"/>
            <a:ext cx="555428" cy="55542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2" name="Text 6"/>
          <p:cNvSpPr txBox="1"/>
          <p:nvPr/>
        </p:nvSpPr>
        <p:spPr>
          <a:xfrm>
            <a:off x="6519325" y="4452580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3" name="Text 7"/>
          <p:cNvSpPr txBox="1"/>
          <p:nvPr/>
        </p:nvSpPr>
        <p:spPr>
          <a:xfrm>
            <a:off x="7152679" y="4360069"/>
            <a:ext cx="1231901" cy="4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简单集成</a:t>
            </a:r>
          </a:p>
        </p:txBody>
      </p:sp>
      <p:sp>
        <p:nvSpPr>
          <p:cNvPr id="194" name="Text 8"/>
          <p:cNvSpPr txBox="1"/>
          <p:nvPr/>
        </p:nvSpPr>
        <p:spPr>
          <a:xfrm>
            <a:off x="7152679" y="4893945"/>
            <a:ext cx="3390901" cy="397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用户能够轻松自定义监控策略。</a:t>
            </a:r>
          </a:p>
        </p:txBody>
      </p:sp>
      <p:sp>
        <p:nvSpPr>
          <p:cNvPr id="195" name="Shape 9"/>
          <p:cNvSpPr/>
          <p:nvPr/>
        </p:nvSpPr>
        <p:spPr>
          <a:xfrm>
            <a:off x="6350437" y="5813464"/>
            <a:ext cx="555428" cy="55542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6" name="Text 10"/>
          <p:cNvSpPr txBox="1"/>
          <p:nvPr/>
        </p:nvSpPr>
        <p:spPr>
          <a:xfrm>
            <a:off x="6519325" y="5905975"/>
            <a:ext cx="217532" cy="37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7" name="Text 11"/>
          <p:cNvSpPr txBox="1"/>
          <p:nvPr/>
        </p:nvSpPr>
        <p:spPr>
          <a:xfrm>
            <a:off x="7152679" y="5813464"/>
            <a:ext cx="1231901" cy="4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</a:lstStyle>
          <a:p>
            <a:pPr/>
            <a:r>
              <a:t>效率提升</a:t>
            </a:r>
          </a:p>
        </p:txBody>
      </p:sp>
      <p:sp>
        <p:nvSpPr>
          <p:cNvPr id="198" name="Text 12"/>
          <p:cNvSpPr txBox="1"/>
          <p:nvPr/>
        </p:nvSpPr>
        <p:spPr>
          <a:xfrm>
            <a:off x="7152679" y="6347340"/>
            <a:ext cx="4838701" cy="397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优化决策过程，提高应用性能和用户满意度。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